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0"/>
  </p:handoutMasterIdLst>
  <p:sldIdLst>
    <p:sldId id="375" r:id="rId2"/>
    <p:sldId id="521" r:id="rId3"/>
    <p:sldId id="522" r:id="rId4"/>
    <p:sldId id="523" r:id="rId5"/>
    <p:sldId id="524" r:id="rId6"/>
    <p:sldId id="525" r:id="rId7"/>
    <p:sldId id="526" r:id="rId8"/>
    <p:sldId id="3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159F5-E089-4CEC-AC67-D0844431A341}" v="125" dt="2022-09-19T14:25:29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5" d="100"/>
          <a:sy n="105" d="100"/>
        </p:scale>
        <p:origin x="114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28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gilemanifesto.org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-sharpcorner.com/UploadFile/d9c992/the-agile-scrum-framework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מהו פיתוח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הוא מודל תוספתי נפוץ בהנדסת תוכנה. ארגונים רבים אימצו ומאמצים את המודל בצורה זו או אחרת.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נולד כאשר קבוצה של 17 אנשים בעלי רקע במתודולוגיות פיתוח שונות ניהלו סיעור מוחות בנושא מציאת פתרון שיתכנס לזמן פיתוח מהיר יותר.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במודלים הקווים שהיו נהוגים, פיתוח תוכנה נמשך זמן רב. בזמן הפיתוח העסק/הטכנולוגיה התקדמו והפרויקט לא נתן מענה על הצרכים העסקיים, גם אם היה מסוגל לעמוד ביעדים שהוגדרו.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אותה קבוצת אלופי הטכניקות בהנדסת תוכנה מסדו יחד את התוצאה הסופית של הפגישה שלהם מה שהם כינו "מניפסט זריז".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המודל מתמקד בפיתוח חלקים קטנים בטווחים קצרים - איטרציות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919" y="2566950"/>
            <a:ext cx="5335214" cy="31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72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מהו פיתוח </a:t>
            </a:r>
            <a:r>
              <a:rPr lang="en-US" sz="72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he-IL" sz="72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72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he-IL" sz="4800" b="1" dirty="0">
                <a:latin typeface="Arial" panose="020B0604020202020204" pitchFamily="34" charset="0"/>
                <a:cs typeface="Arial" panose="020B0604020202020204" pitchFamily="34" charset="0"/>
              </a:rPr>
              <a:t>המנשר לפיתוח תוכנה אג'ילי</a:t>
            </a:r>
            <a:endParaRPr lang="he-IL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אנו חושפים דרכים טובות יותר לפיתוח תוכנה</a:t>
            </a:r>
          </a:p>
          <a:p>
            <a:pPr algn="ct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תוך עבודה ועזרה לאחרים</a:t>
            </a:r>
          </a:p>
          <a:p>
            <a:pPr algn="ct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אלו הם ערכינו ועקרונותינו:</a:t>
            </a:r>
          </a:p>
          <a:p>
            <a:pPr algn="ctr" rtl="1">
              <a:lnSpc>
                <a:spcPct val="150000"/>
              </a:lnSpc>
            </a:pP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אנשים ויחסי גומלין </a:t>
            </a:r>
            <a:r>
              <a:rPr lang="he-IL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על פני </a:t>
            </a: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תהליכים וכלים</a:t>
            </a:r>
          </a:p>
          <a:p>
            <a:pPr algn="ctr" rtl="1">
              <a:lnSpc>
                <a:spcPct val="150000"/>
              </a:lnSpc>
            </a:pP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תוכנה עובדת </a:t>
            </a:r>
            <a:r>
              <a:rPr lang="he-IL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על פני </a:t>
            </a: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תיעוד מפורט</a:t>
            </a:r>
          </a:p>
          <a:p>
            <a:pPr algn="ctr" rtl="1">
              <a:lnSpc>
                <a:spcPct val="150000"/>
              </a:lnSpc>
            </a:pP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שיתוף פעולה עם הלקוחות </a:t>
            </a:r>
            <a:r>
              <a:rPr lang="he-IL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על פני </a:t>
            </a: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משא ומתן חוזי</a:t>
            </a:r>
          </a:p>
          <a:p>
            <a:pPr algn="ctr" rtl="1">
              <a:lnSpc>
                <a:spcPct val="150000"/>
              </a:lnSpc>
            </a:pP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תגובה לשינויים </a:t>
            </a:r>
            <a:r>
              <a:rPr lang="he-IL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על פני </a:t>
            </a:r>
            <a:r>
              <a:rPr lang="he-IL" sz="4400" b="1" dirty="0">
                <a:latin typeface="Arial" panose="020B0604020202020204" pitchFamily="34" charset="0"/>
                <a:cs typeface="Arial" panose="020B0604020202020204" pitchFamily="34" charset="0"/>
              </a:rPr>
              <a:t>מעקב אחרי התוכנית</a:t>
            </a:r>
          </a:p>
          <a:p>
            <a:pPr algn="ct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כלומר, בעוד שיש ערך לפריטים בצד שמאל</a:t>
            </a:r>
          </a:p>
          <a:p>
            <a:pPr algn="ctr" rtl="1">
              <a:lnSpc>
                <a:spcPct val="150000"/>
              </a:lnSpc>
            </a:pPr>
            <a:r>
              <a:rPr lang="he-IL" sz="4400" dirty="0">
                <a:latin typeface="Arial" panose="020B0604020202020204" pitchFamily="34" charset="0"/>
                <a:cs typeface="Arial" panose="020B0604020202020204" pitchFamily="34" charset="0"/>
              </a:rPr>
              <a:t>אנחנו מעריכים יותר את הפריטים בצד ימין.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216" y="2882917"/>
            <a:ext cx="5835941" cy="2480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86AC7-901D-5CE5-E32D-FD25A217AA6C}"/>
              </a:ext>
            </a:extLst>
          </p:cNvPr>
          <p:cNvSpPr txBox="1"/>
          <p:nvPr/>
        </p:nvSpPr>
        <p:spPr>
          <a:xfrm>
            <a:off x="5650127" y="6102344"/>
            <a:ext cx="609742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https://agilemanifesto.org/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11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הבדלים בבדיקות -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VS Waterfall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DBD872-B275-6D3A-BE18-5981894AB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51155"/>
              </p:ext>
            </p:extLst>
          </p:nvPr>
        </p:nvGraphicFramePr>
        <p:xfrm>
          <a:off x="1145135" y="2409914"/>
          <a:ext cx="10272046" cy="4244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6023">
                  <a:extLst>
                    <a:ext uri="{9D8B030D-6E8A-4147-A177-3AD203B41FA5}">
                      <a16:colId xmlns:a16="http://schemas.microsoft.com/office/drawing/2014/main" val="1800110434"/>
                    </a:ext>
                  </a:extLst>
                </a:gridCol>
                <a:gridCol w="5136023">
                  <a:extLst>
                    <a:ext uri="{9D8B030D-6E8A-4147-A177-3AD203B41FA5}">
                      <a16:colId xmlns:a16="http://schemas.microsoft.com/office/drawing/2014/main" val="2523383849"/>
                    </a:ext>
                  </a:extLst>
                </a:gridCol>
              </a:tblGrid>
              <a:tr h="304584"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i="0" u="none" strike="noStrike" baseline="0" dirty="0">
                          <a:latin typeface="Arial-BoldMT"/>
                        </a:rPr>
                        <a:t>בדיקות מפל המים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1" i="0" u="none" strike="noStrike" baseline="0" dirty="0">
                          <a:latin typeface="Arial-BoldMT"/>
                        </a:rPr>
                        <a:t>בדיקות ב-</a:t>
                      </a:r>
                      <a:r>
                        <a:rPr lang="en-US" sz="1400" b="1" i="0" u="none" strike="noStrike" baseline="0" dirty="0">
                          <a:latin typeface="Arial-BoldMT"/>
                        </a:rPr>
                        <a:t>Agile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714310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הבדיקות יחלו בסיום הפיתוח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הבדיקות יחלו במקביל לפיתוח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86491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התכנון נעשה פעם אחת לפני הבדיקות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תכנון הבדיקות מתחיל לפני הפרויקט ונמשך תוך כדי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63168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תכנית הבדיקות בקושי נבדקת במהלך הפרויקט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תכנית הבדיקות מבוקרת אחרי כל שלב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74055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חלק מהאתגר של צוות הבדיקות הוא להציע שינויים בדרישות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צוות הבדיקה פעיל משתתף בתהליך איסוף הדרישות</a:t>
                      </a:r>
                      <a:r>
                        <a:rPr lang="en-US" sz="1100" b="0" dirty="0"/>
                        <a:t> </a:t>
                      </a:r>
                      <a:r>
                        <a:rPr lang="he-IL" sz="1100" b="0" dirty="0"/>
                        <a:t>ולשנות את התהליך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308488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מקרי בדיקה נוצרים פעם אחת עבור כל הפרויקט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מקרי הבדיקה נוצרים בכל שלב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825347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בדיקות קבלה מבוצעות פעם אחת במסירה ללקוח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בדיקות קבלה ניתן לעשות לאחר כל איטרציה ע"י אנליסט בדיקות קבלה מבוצעות פעם אחת במסירה ללקוח עסקי או צוות הבדיקה. מאוחר יותר, זה נעשה על ידי הלקוח לאחר כל שחרור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123268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צוותי הבדיקה וצוותי הפיתוח מופרדים בגבול ברור. יש ביניהם תקשורת קפדנית ורשמית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צוותי הבדיקה וצוותי הפיתוח משולבים כצוות אחד וקיימת תקשורת חופשית ביניהם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76213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תיעוד הבדיקות מקיף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תיעוד הבדיקה נעשית רק במידה הדרושה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77369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האומדנים והבדיקות של הבדיקות הם לעתים קרובות באחריותו של מנהל הבדיקה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אומדני הבדיקות והקצאות הם באחריות משותפת של הצוות כולו במתן האומדנים ובחירת המשימות שלהם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784604"/>
                  </a:ext>
                </a:extLst>
              </a:tr>
              <a:tr h="38572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dirty="0"/>
                        <a:t>בדיקות רגרסיה נעשות לעיתים רחוקות, והיא כרוכה בביצוע של כל מקרי הבדיקה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0" dirty="0"/>
                        <a:t>בדיקות רגרסיה נעשות לאחר כל איטרציה והיא כוללת רק את מקרי הבדיקה הנדרשים</a:t>
                      </a:r>
                      <a:endParaRPr 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76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07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שיטות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קיימות מספר שיטות ליישום מודל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Scrum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סקראם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Kanban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קנבן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ניהול רזה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תכנות אקסטרים</a:t>
            </a:r>
          </a:p>
        </p:txBody>
      </p:sp>
      <p:pic>
        <p:nvPicPr>
          <p:cNvPr id="1026" name="Picture 2" descr="Agile Testing -">
            <a:extLst>
              <a:ext uri="{FF2B5EF4-FFF2-40B4-BE49-F238E27FC236}">
                <a16:creationId xmlns:a16="http://schemas.microsoft.com/office/drawing/2014/main" id="{277090CD-E429-5FAB-C1DE-D6A777D4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40" y="1589404"/>
            <a:ext cx="618172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5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המונח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נחשב כשם נרדף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למרות שהוא מייצג רק שיטה אחת של המודל.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המילה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מגיעה מעולם הרוגבי. מקום בו השחקנים מצטופפים יחד ודוחפים את היריבים. לכל שחקן יש תפקיד מוגדר בעמדתו והוא יכול לשחק הן מתקפית והן הגנתית בהתאם לדרישת המצב, כשהכדור יוצא מהמגרש - מתחילים את המשחק מחדש.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צוותים מוסמכים המתנהלים עצמאית. שלושה תפקידים ספציפיים המוגדרים היטב. תפקידים אלה כוללים: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מנהל מוצר, סקראם מאסטר וצוות פיתוח המורכב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משילוב של מתכנתים בודקים. בעלי תפקידים אלו פועלים יחד במרווחי זמן קצרים הנקראים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ספרינטים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3668" y="2369331"/>
            <a:ext cx="5214922" cy="3503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E9EA2-79D7-5DE1-685B-28D6EE4B4226}"/>
              </a:ext>
            </a:extLst>
          </p:cNvPr>
          <p:cNvSpPr txBox="1"/>
          <p:nvPr/>
        </p:nvSpPr>
        <p:spPr>
          <a:xfrm>
            <a:off x="5834641" y="5193145"/>
            <a:ext cx="609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https://www.c-sharpcorner.com/UploadFile/d9c992/the-agile-scrum-framework/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678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הוא מונח יפני שמשמעותו "כרטיס". מטרת הכרטיסים היא הדמיה חזותית של התהליך. כל חבר צוות מודע לעבודה שיש לבצע באמצעות עזרים חזותיים אלה. הצוותים משתמשים בכרטיסי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למסירה. בדומה לסקראם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גם עוזר לצוותים לעבוד ביעילות ומקדם צוותים המנוהלים עצמית.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5652" y="2226366"/>
            <a:ext cx="4591747" cy="379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6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4272</TotalTime>
  <Words>568</Words>
  <Application>Microsoft Office PowerPoint</Application>
  <PresentationFormat>מסך רחב</PresentationFormat>
  <Paragraphs>65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7" baseType="lpstr">
      <vt:lpstr>Arial</vt:lpstr>
      <vt:lpstr>Arial-BoldMT</vt:lpstr>
      <vt:lpstr>Calibri</vt:lpstr>
      <vt:lpstr>Calibri Light</vt:lpstr>
      <vt:lpstr>Sagona ExtraLight</vt:lpstr>
      <vt:lpstr>Speak Pro</vt:lpstr>
      <vt:lpstr>Times New Roman</vt:lpstr>
      <vt:lpstr>Wingdings</vt:lpstr>
      <vt:lpstr>Office Theme</vt:lpstr>
      <vt:lpstr>QA בודק תוכנה</vt:lpstr>
      <vt:lpstr>Agile</vt:lpstr>
      <vt:lpstr>Agile</vt:lpstr>
      <vt:lpstr>Agile</vt:lpstr>
      <vt:lpstr>Agile</vt:lpstr>
      <vt:lpstr>Agile</vt:lpstr>
      <vt:lpstr>Agile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1</cp:lastModifiedBy>
  <cp:revision>28</cp:revision>
  <dcterms:created xsi:type="dcterms:W3CDTF">2022-03-07T11:44:47Z</dcterms:created>
  <dcterms:modified xsi:type="dcterms:W3CDTF">2023-04-19T15:49:07Z</dcterms:modified>
</cp:coreProperties>
</file>